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54" r:id="rId1"/>
  </p:sldMasterIdLst>
  <p:sldIdLst>
    <p:sldId id="256" r:id="rId2"/>
    <p:sldId id="257" r:id="rId3"/>
    <p:sldId id="258" r:id="rId4"/>
    <p:sldId id="260" r:id="rId5"/>
    <p:sldId id="261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6433" autoAdjust="0"/>
  </p:normalViewPr>
  <p:slideViewPr>
    <p:cSldViewPr snapToGrid="0">
      <p:cViewPr varScale="1">
        <p:scale>
          <a:sx n="112" d="100"/>
          <a:sy n="112" d="100"/>
        </p:scale>
        <p:origin x="49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smtClean="0"/>
              <a:t>10/2/2025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37332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smtClean="0"/>
              <a:t>10/2/2025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7397744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smtClean="0"/>
              <a:t>10/2/2025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1112863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smtClean="0"/>
              <a:t>10/2/2025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771264640"/>
      </p:ext>
    </p:extLst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smtClean="0"/>
              <a:t>10/2/2025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8100993"/>
      </p:ext>
    </p:extLst>
  </p:cSld>
  <p:clrMapOvr>
    <a:masterClrMapping/>
  </p:clrMapOvr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smtClean="0"/>
              <a:t>10/2/2025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2102999"/>
      </p:ext>
    </p:extLst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smtClean="0"/>
              <a:t>10/2/2025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7947197"/>
      </p:ext>
    </p:extLst>
  </p:cSld>
  <p:clrMapOvr>
    <a:masterClrMapping/>
  </p:clrMapOvr>
  <p:hf sldNum="0"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10/2/2025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911803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10/2/2025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06158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10/2/2025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68812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smtClean="0"/>
              <a:t>10/2/2025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16595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smtClean="0"/>
              <a:t>10/2/2025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00092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smtClean="0"/>
              <a:t>10/2/2025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49814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10/2/2025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02398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10/2/2025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83139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10/2/2025</a:t>
            </a:fld>
            <a:endParaRPr lang="en-US" dirty="0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32043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10/2/2025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70489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4AAD347D-5ACD-4C99-B74B-A9C85AD731AF}" type="datetimeFigureOut">
              <a:rPr lang="en-US" smtClean="0"/>
              <a:t>10/2/2025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517679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55" r:id="rId1"/>
    <p:sldLayoutId id="2147483756" r:id="rId2"/>
    <p:sldLayoutId id="2147483757" r:id="rId3"/>
    <p:sldLayoutId id="2147483758" r:id="rId4"/>
    <p:sldLayoutId id="2147483759" r:id="rId5"/>
    <p:sldLayoutId id="2147483760" r:id="rId6"/>
    <p:sldLayoutId id="2147483761" r:id="rId7"/>
    <p:sldLayoutId id="2147483762" r:id="rId8"/>
    <p:sldLayoutId id="2147483763" r:id="rId9"/>
    <p:sldLayoutId id="2147483764" r:id="rId10"/>
    <p:sldLayoutId id="2147483765" r:id="rId11"/>
    <p:sldLayoutId id="2147483766" r:id="rId12"/>
    <p:sldLayoutId id="2147483767" r:id="rId13"/>
    <p:sldLayoutId id="2147483768" r:id="rId14"/>
    <p:sldLayoutId id="2147483769" r:id="rId15"/>
    <p:sldLayoutId id="2147483770" r:id="rId16"/>
    <p:sldLayoutId id="2147483771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ru-RU" sz="4400" dirty="0"/>
              <a:t>Особенности регистрации заключений экспертизы промышленной безопасности в </a:t>
            </a:r>
            <a:r>
              <a:rPr lang="ru-RU" sz="4400" dirty="0" smtClean="0"/>
              <a:t>реестре</a:t>
            </a:r>
            <a:endParaRPr lang="ru-RU" sz="44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/>
          </a:bodyPr>
          <a:lstStyle/>
          <a:p>
            <a:r>
              <a:rPr lang="ru-RU" dirty="0"/>
              <a:t>Докладчик – ведущий специалист-эксперт контрольно-аналитического отдела по ЯНАО Панкова Алина </a:t>
            </a:r>
            <a:r>
              <a:rPr lang="ru-RU" dirty="0" smtClean="0"/>
              <a:t>Рамилевна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115945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2400" dirty="0"/>
              <a:t>Государственная услуга по ведению реестра заключений экспертизы промышленной безопасности (далее - ЗЭПБ) предоставляется </a:t>
            </a:r>
            <a:r>
              <a:rPr lang="ru-RU" sz="2400" dirty="0" err="1"/>
              <a:t>Ростехнадзором</a:t>
            </a:r>
            <a:r>
              <a:rPr lang="ru-RU" sz="2400" dirty="0"/>
              <a:t> на основании и </a:t>
            </a: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>в </a:t>
            </a:r>
            <a:r>
              <a:rPr lang="ru-RU" sz="2400" dirty="0"/>
              <a:t>соответствии с:</a:t>
            </a:r>
            <a:r>
              <a:rPr lang="ru-RU" sz="1200" dirty="0"/>
              <a:t/>
            </a:r>
            <a:br>
              <a:rPr lang="ru-RU" sz="1200" dirty="0"/>
            </a:br>
            <a:endParaRPr lang="ru-RU" sz="1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ru-RU" b="1" dirty="0"/>
              <a:t>1) </a:t>
            </a:r>
            <a:r>
              <a:rPr lang="ru-RU" dirty="0"/>
              <a:t>Федеральным законом от 21 июля 1997 г. № 116-ФЗ </a:t>
            </a:r>
            <a:r>
              <a:rPr lang="ru-RU" dirty="0" smtClean="0"/>
              <a:t>«</a:t>
            </a:r>
            <a:r>
              <a:rPr lang="ru-RU" dirty="0"/>
              <a:t>О промышленной безопасности опасных производственных объектов»,</a:t>
            </a:r>
            <a:br>
              <a:rPr lang="ru-RU" dirty="0"/>
            </a:br>
            <a:r>
              <a:rPr lang="ru-RU" b="1" dirty="0"/>
              <a:t>2) </a:t>
            </a:r>
            <a:r>
              <a:rPr lang="ru-RU" dirty="0"/>
              <a:t>Федеральных норм и правил в области промышленной безопасности «Правила проведения экспертизы промышленной безопасности», утверждённых приказом </a:t>
            </a:r>
            <a:r>
              <a:rPr lang="ru-RU" dirty="0" err="1"/>
              <a:t>Ростехнадзора</a:t>
            </a:r>
            <a:r>
              <a:rPr lang="ru-RU" dirty="0"/>
              <a:t> от 20 октября 2020 г. № 420,</a:t>
            </a:r>
            <a:br>
              <a:rPr lang="ru-RU" dirty="0"/>
            </a:br>
            <a:r>
              <a:rPr lang="ru-RU" b="1" dirty="0"/>
              <a:t>3) </a:t>
            </a:r>
            <a:r>
              <a:rPr lang="ru-RU" dirty="0"/>
              <a:t>Административным регламентом Федеральной службы </a:t>
            </a:r>
            <a:r>
              <a:rPr lang="ru-RU" dirty="0" smtClean="0"/>
              <a:t>по </a:t>
            </a:r>
            <a:r>
              <a:rPr lang="ru-RU" dirty="0"/>
              <a:t>экологическому, технологическому и атомному надзору по предоставлению государственной услуги «Внесение заключения экспертизы промышленной безопасности в реестр заключений экспертизы промышленной безопасности, а также исключение сведений из указанного реестра», утверждённым приказом </a:t>
            </a:r>
            <a:r>
              <a:rPr lang="ru-RU" dirty="0" err="1"/>
              <a:t>Ростехнадзора</a:t>
            </a:r>
            <a:r>
              <a:rPr lang="ru-RU" dirty="0"/>
              <a:t> от 29 января 2025 г. № </a:t>
            </a:r>
            <a:r>
              <a:rPr lang="ru-RU" dirty="0" smtClean="0"/>
              <a:t>30 </a:t>
            </a:r>
            <a:r>
              <a:rPr lang="ru-RU" dirty="0" smtClean="0">
                <a:solidFill>
                  <a:schemeClr val="accent3"/>
                </a:solidFill>
              </a:rPr>
              <a:t>(вступил в силу 22 февраля 2025 года).</a:t>
            </a:r>
            <a:endParaRPr lang="ru-RU" dirty="0">
              <a:solidFill>
                <a:schemeClr val="accent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830033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Основные особенности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 smtClean="0"/>
              <a:t>1</a:t>
            </a:r>
            <a:r>
              <a:rPr lang="ru-RU" dirty="0"/>
              <a:t>. К заявителям отнесены не только юридические лица и индивидуальные предприниматели, но и </a:t>
            </a:r>
            <a:r>
              <a:rPr lang="ru-RU" dirty="0">
                <a:solidFill>
                  <a:schemeClr val="accent3"/>
                </a:solidFill>
              </a:rPr>
              <a:t>их </a:t>
            </a:r>
            <a:r>
              <a:rPr lang="ru-RU" dirty="0" smtClean="0">
                <a:solidFill>
                  <a:schemeClr val="accent3"/>
                </a:solidFill>
              </a:rPr>
              <a:t>уполномоченные представители, </a:t>
            </a:r>
            <a:r>
              <a:rPr lang="ru-RU" dirty="0"/>
              <a:t>действующие по доверенности. Соответственно, и те, и другие могут подавать заявления 3-мя способами: </a:t>
            </a:r>
            <a:r>
              <a:rPr lang="ru-RU" dirty="0">
                <a:solidFill>
                  <a:schemeClr val="accent3"/>
                </a:solidFill>
              </a:rPr>
              <a:t>лично, почтой или через </a:t>
            </a:r>
            <a:r>
              <a:rPr lang="ru-RU" dirty="0" smtClean="0">
                <a:solidFill>
                  <a:schemeClr val="accent3"/>
                </a:solidFill>
              </a:rPr>
              <a:t>портал </a:t>
            </a:r>
            <a:r>
              <a:rPr lang="ru-RU" dirty="0" err="1" smtClean="0">
                <a:solidFill>
                  <a:schemeClr val="accent3"/>
                </a:solidFill>
              </a:rPr>
              <a:t>Госуслуг</a:t>
            </a:r>
            <a:r>
              <a:rPr lang="ru-RU" dirty="0" smtClean="0">
                <a:solidFill>
                  <a:schemeClr val="accent3"/>
                </a:solidFill>
              </a:rPr>
              <a:t>. </a:t>
            </a:r>
            <a:r>
              <a:rPr lang="ru-RU" dirty="0"/>
              <a:t>Для этого в регламенте предусмотрены </a:t>
            </a:r>
            <a:r>
              <a:rPr lang="ru-RU" dirty="0">
                <a:solidFill>
                  <a:schemeClr val="accent3"/>
                </a:solidFill>
              </a:rPr>
              <a:t>разные варианты бланков заявлений.</a:t>
            </a:r>
            <a:r>
              <a:rPr lang="ru-RU" dirty="0"/>
              <a:t/>
            </a:r>
            <a:br>
              <a:rPr lang="ru-RU" dirty="0"/>
            </a:br>
            <a:r>
              <a:rPr lang="ru-RU" dirty="0"/>
              <a:t>2. При подаче заявления </a:t>
            </a:r>
            <a:r>
              <a:rPr lang="ru-RU" dirty="0">
                <a:solidFill>
                  <a:schemeClr val="accent3"/>
                </a:solidFill>
              </a:rPr>
              <a:t>почтой или лично </a:t>
            </a:r>
            <a:r>
              <a:rPr lang="ru-RU" dirty="0"/>
              <a:t>потребуется приложить </a:t>
            </a:r>
            <a:r>
              <a:rPr lang="ru-RU" dirty="0" smtClean="0">
                <a:solidFill>
                  <a:schemeClr val="accent3"/>
                </a:solidFill>
              </a:rPr>
              <a:t>заключение экспертизы </a:t>
            </a:r>
            <a:r>
              <a:rPr lang="ru-RU" smtClean="0">
                <a:solidFill>
                  <a:schemeClr val="accent3"/>
                </a:solidFill>
              </a:rPr>
              <a:t>промышленной безопасности </a:t>
            </a:r>
            <a:r>
              <a:rPr lang="ru-RU" dirty="0">
                <a:solidFill>
                  <a:schemeClr val="accent3"/>
                </a:solidFill>
              </a:rPr>
              <a:t>в бумажном виде.</a:t>
            </a:r>
            <a:r>
              <a:rPr lang="ru-RU" dirty="0"/>
              <a:t/>
            </a:r>
            <a:br>
              <a:rPr lang="ru-RU" dirty="0"/>
            </a:br>
            <a:r>
              <a:rPr lang="ru-RU" dirty="0"/>
              <a:t>3. </a:t>
            </a:r>
            <a:r>
              <a:rPr lang="ru-RU" dirty="0">
                <a:solidFill>
                  <a:schemeClr val="accent3"/>
                </a:solidFill>
              </a:rPr>
              <a:t>Результат</a:t>
            </a:r>
            <a:r>
              <a:rPr lang="ru-RU" dirty="0">
                <a:solidFill>
                  <a:schemeClr val="accent1"/>
                </a:solidFill>
              </a:rPr>
              <a:t> </a:t>
            </a:r>
            <a:r>
              <a:rPr lang="ru-RU" dirty="0"/>
              <a:t>оказания услуги (раньше называлось уведомление) теперь </a:t>
            </a:r>
            <a:r>
              <a:rPr lang="ru-RU" dirty="0">
                <a:solidFill>
                  <a:schemeClr val="accent3"/>
                </a:solidFill>
              </a:rPr>
              <a:t>не </a:t>
            </a:r>
            <a:r>
              <a:rPr lang="ru-RU" dirty="0" smtClean="0">
                <a:solidFill>
                  <a:schemeClr val="accent3"/>
                </a:solidFill>
              </a:rPr>
              <a:t>выдается.</a:t>
            </a:r>
            <a:r>
              <a:rPr lang="ru-RU" dirty="0" smtClean="0"/>
              <a:t> На </a:t>
            </a:r>
            <a:r>
              <a:rPr lang="ru-RU" dirty="0"/>
              <a:t>сайте </a:t>
            </a:r>
            <a:r>
              <a:rPr lang="ru-RU" dirty="0" err="1"/>
              <a:t>Ростехнадзора</a:t>
            </a:r>
            <a:r>
              <a:rPr lang="ru-RU" dirty="0"/>
              <a:t> </a:t>
            </a:r>
            <a:r>
              <a:rPr lang="ru-RU" dirty="0" smtClean="0"/>
              <a:t>- </a:t>
            </a:r>
            <a:r>
              <a:rPr lang="ru-RU" dirty="0" smtClean="0">
                <a:solidFill>
                  <a:schemeClr val="accent3"/>
                </a:solidFill>
              </a:rPr>
              <a:t>реестр.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907706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Варианты </a:t>
            </a:r>
            <a:r>
              <a:rPr lang="ru-RU" dirty="0"/>
              <a:t>предоставления Услуги 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16560660"/>
              </p:ext>
            </p:extLst>
          </p:nvPr>
        </p:nvGraphicFramePr>
        <p:xfrm>
          <a:off x="546450" y="1808374"/>
          <a:ext cx="4546842" cy="142144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588040"/>
                <a:gridCol w="1446198"/>
                <a:gridCol w="1512604"/>
              </a:tblGrid>
              <a:tr h="181915"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Номера вариантов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Внесение заключения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8191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На бумаге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Госуслуги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18191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ЮЛ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2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2416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Представитель ЮЛ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3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4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18191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ИП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5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6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2416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Представитель ИП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7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8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70955218"/>
              </p:ext>
            </p:extLst>
          </p:nvPr>
        </p:nvGraphicFramePr>
        <p:xfrm>
          <a:off x="5616635" y="1849422"/>
          <a:ext cx="2685535" cy="146686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344973"/>
                <a:gridCol w="1340562"/>
              </a:tblGrid>
              <a:tr h="250534"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Исключение заведомо ложного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9824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На бумаге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Госуслуги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4104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9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10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3294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11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12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19433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13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14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4976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15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16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03537374"/>
              </p:ext>
            </p:extLst>
          </p:nvPr>
        </p:nvGraphicFramePr>
        <p:xfrm>
          <a:off x="8777203" y="1818587"/>
          <a:ext cx="3027696" cy="148271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520171"/>
                <a:gridCol w="1507525"/>
              </a:tblGrid>
              <a:tr h="247717"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Исправление ошибок в реестре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4771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На бумаге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effectLst/>
                        </a:rPr>
                        <a:t>Госуслуги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0679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17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18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7715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19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20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0679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21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22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9654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23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24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6241869"/>
              </p:ext>
            </p:extLst>
          </p:nvPr>
        </p:nvGraphicFramePr>
        <p:xfrm>
          <a:off x="546450" y="3468957"/>
          <a:ext cx="4546843" cy="159293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495203"/>
                <a:gridCol w="1550469"/>
                <a:gridCol w="1501171"/>
              </a:tblGrid>
              <a:tr h="168804"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Документы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Внесение заключения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9362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На бумаге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Госуслуги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16163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ЮЛ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rowSpan="4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заявление, </a:t>
                      </a:r>
                      <a:r>
                        <a:rPr lang="ru-RU" sz="1200" dirty="0" smtClean="0">
                          <a:effectLst/>
                        </a:rPr>
                        <a:t>заключение, </a:t>
                      </a:r>
                      <a:r>
                        <a:rPr lang="ru-RU" sz="1200" dirty="0">
                          <a:effectLst/>
                        </a:rPr>
                        <a:t>диск,</a:t>
                      </a:r>
                      <a:endParaRPr lang="ru-RU" sz="1100" dirty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доверенность</a:t>
                      </a:r>
                      <a:endParaRPr lang="ru-RU" sz="1100" dirty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(представителю)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rowSpan="4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заявление, заключение, </a:t>
                      </a:r>
                      <a:endParaRPr lang="ru-RU" sz="1100" dirty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доверенность</a:t>
                      </a:r>
                      <a:endParaRPr lang="ru-RU" sz="1100" dirty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(представителю)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2327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Представитель ЮЛ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6163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ИП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8491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Представитель ИП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62676972"/>
              </p:ext>
            </p:extLst>
          </p:nvPr>
        </p:nvGraphicFramePr>
        <p:xfrm>
          <a:off x="5616635" y="3470407"/>
          <a:ext cx="2685536" cy="159148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336735"/>
                <a:gridCol w="1348801"/>
              </a:tblGrid>
              <a:tr h="260838"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Исключение заведомо ложного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6083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На бумаге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effectLst/>
                        </a:rPr>
                        <a:t>Госуслуги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1069811"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Заявление,</a:t>
                      </a:r>
                      <a:endParaRPr lang="ru-RU" sz="1100" dirty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доверенность</a:t>
                      </a:r>
                      <a:endParaRPr lang="ru-RU" sz="1100" dirty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(представителю)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9" name="Таблица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41143347"/>
              </p:ext>
            </p:extLst>
          </p:nvPr>
        </p:nvGraphicFramePr>
        <p:xfrm>
          <a:off x="8777204" y="3478138"/>
          <a:ext cx="3027696" cy="158375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536648"/>
                <a:gridCol w="1491048"/>
              </a:tblGrid>
              <a:tr h="219747"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Исправление ошибок в реестре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6752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На бумаге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effectLst/>
                        </a:rPr>
                        <a:t>Госуслуги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1096480"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Заявление,</a:t>
                      </a:r>
                      <a:endParaRPr lang="ru-RU" sz="1100" dirty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доверенность</a:t>
                      </a:r>
                      <a:endParaRPr lang="ru-RU" sz="1100" dirty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(представителю)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0" name="Таблица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0272236"/>
              </p:ext>
            </p:extLst>
          </p:nvPr>
        </p:nvGraphicFramePr>
        <p:xfrm>
          <a:off x="546450" y="5247118"/>
          <a:ext cx="4546842" cy="147217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651131"/>
                <a:gridCol w="1395123"/>
                <a:gridCol w="1500588"/>
              </a:tblGrid>
              <a:tr h="274838"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Сроки услуги</a:t>
                      </a:r>
                      <a:endParaRPr lang="ru-RU" sz="1100" dirty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(</a:t>
                      </a:r>
                      <a:r>
                        <a:rPr lang="ru-RU" sz="1200" dirty="0" err="1">
                          <a:effectLst/>
                        </a:rPr>
                        <a:t>раб.дней</a:t>
                      </a:r>
                      <a:r>
                        <a:rPr lang="ru-RU" sz="1200" dirty="0">
                          <a:effectLst/>
                        </a:rPr>
                        <a:t>)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Внесение заключения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6217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На бумаге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effectLst/>
                        </a:rPr>
                        <a:t>Госуслуги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16217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ЮЛ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rowSpan="4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5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rowSpan="4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1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2434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Представитель ЮЛ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6217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ИП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2434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Представитель ИП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1" name="Таблица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49589683"/>
              </p:ext>
            </p:extLst>
          </p:nvPr>
        </p:nvGraphicFramePr>
        <p:xfrm>
          <a:off x="5616634" y="5247118"/>
          <a:ext cx="2685535" cy="146954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456729"/>
                <a:gridCol w="1228806"/>
              </a:tblGrid>
              <a:tr h="187418"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Исключение заведомо ложного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7287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На бумаге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Госуслуги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100924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5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1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graphicFrame>
        <p:nvGraphicFramePr>
          <p:cNvPr id="12" name="Таблица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63606359"/>
              </p:ext>
            </p:extLst>
          </p:nvPr>
        </p:nvGraphicFramePr>
        <p:xfrm>
          <a:off x="8777203" y="5187298"/>
          <a:ext cx="3027697" cy="148663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563210"/>
                <a:gridCol w="1464487"/>
              </a:tblGrid>
              <a:tr h="268271"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Исправление ошибок в реестре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1930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На бумаге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Госуслуги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99905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10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5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3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518314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FF0000"/>
                </a:solidFill>
              </a:rPr>
              <a:t>Обращаем внимание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 smtClean="0">
                <a:solidFill>
                  <a:srgbClr val="FFFF00"/>
                </a:solidFill>
              </a:rPr>
              <a:t>1 </a:t>
            </a:r>
            <a:r>
              <a:rPr lang="ru-RU" dirty="0">
                <a:solidFill>
                  <a:srgbClr val="FFFF00"/>
                </a:solidFill>
              </a:rPr>
              <a:t>сентября 2025 года </a:t>
            </a:r>
            <a:r>
              <a:rPr lang="ru-RU" dirty="0"/>
              <a:t>вступил в силу Приказу Федеральной службы по экологическому, технологическому и атомному надзору от 29.01.2025г. № 29 «О внесении изменений в федеральные нормы и правила в области промышленной безопасности «Правила проведения экспертизы промышленной безопасности», утвержденные приказом Федеральной службы по экологическому, технологическому и атомному надзору от 20 октября 2020г. № 420» в котором установили срок подачи заключения экспертизы.</a:t>
            </a:r>
          </a:p>
          <a:p>
            <a:r>
              <a:rPr lang="ru-RU" dirty="0"/>
              <a:t>Заключение экспертизы </a:t>
            </a:r>
            <a:r>
              <a:rPr lang="ru-RU" dirty="0">
                <a:solidFill>
                  <a:srgbClr val="FFFF00"/>
                </a:solidFill>
              </a:rPr>
              <a:t>не позднее 90 календарных дней </a:t>
            </a:r>
            <a:r>
              <a:rPr lang="ru-RU" dirty="0"/>
              <a:t>со дня его подписания руководителем организации, проводившей экспертизу, представляется заказчиком в федеральный орган исполнительной власти, осуществляющий контрольные и (или) надзорные функции в области промышленной безопасности на опасном производственном объекте, в отношении которого проведена экспертиза (его территориальный орган), для внесения в реестр заключений экспертизы промышленной безопасности.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0523836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он">
  <a:themeElements>
    <a:clrScheme name="Ион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Ион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Ион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112</TotalTime>
  <Words>290</Words>
  <Application>Microsoft Office PowerPoint</Application>
  <PresentationFormat>Широкоэкранный</PresentationFormat>
  <Paragraphs>104</Paragraphs>
  <Slides>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11" baseType="lpstr">
      <vt:lpstr>Arial</vt:lpstr>
      <vt:lpstr>Calibri</vt:lpstr>
      <vt:lpstr>Century Gothic</vt:lpstr>
      <vt:lpstr>Times New Roman</vt:lpstr>
      <vt:lpstr>Wingdings 3</vt:lpstr>
      <vt:lpstr>Ион</vt:lpstr>
      <vt:lpstr>Особенности регистрации заключений экспертизы промышленной безопасности в реестре</vt:lpstr>
      <vt:lpstr>Государственная услуга по ведению реестра заключений экспертизы промышленной безопасности (далее - ЗЭПБ) предоставляется Ростехнадзором на основании и  в соответствии с: </vt:lpstr>
      <vt:lpstr>Основные особенности</vt:lpstr>
      <vt:lpstr>Варианты предоставления Услуги </vt:lpstr>
      <vt:lpstr>Обращаем внимание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Особенности регистрации заключений экспертизы промышленной безопасности в реестре</dc:title>
  <dc:creator>Панкова Алина Рамилевна</dc:creator>
  <cp:lastModifiedBy>Патрушева Елена Викторовна</cp:lastModifiedBy>
  <cp:revision>17</cp:revision>
  <dcterms:created xsi:type="dcterms:W3CDTF">2025-09-19T08:02:53Z</dcterms:created>
  <dcterms:modified xsi:type="dcterms:W3CDTF">2025-10-02T06:13:26Z</dcterms:modified>
</cp:coreProperties>
</file>